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Proxima Nova"/>
      <p:regular r:id="rId17"/>
      <p:bold r:id="rId18"/>
      <p:italic r:id="rId19"/>
      <p:boldItalic r:id="rId20"/>
    </p:embeddedFont>
    <p:embeddedFont>
      <p:font typeface="Montserrat Medium"/>
      <p:regular r:id="rId21"/>
      <p:bold r:id="rId22"/>
      <p:italic r:id="rId23"/>
      <p:boldItalic r:id="rId24"/>
    </p:embeddedFont>
    <p:embeddedFont>
      <p:font typeface="Average"/>
      <p:regular r:id="rId25"/>
    </p:embeddedFont>
    <p:embeddedFont>
      <p:font typeface="Oswald"/>
      <p:regular r:id="rId26"/>
      <p:bold r:id="rId27"/>
    </p:embeddedFont>
    <p:embeddedFont>
      <p:font typeface="Itim"/>
      <p:regular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boldItalic.fntdata"/><Relationship Id="rId22" Type="http://schemas.openxmlformats.org/officeDocument/2006/relationships/font" Target="fonts/MontserratMedium-bold.fntdata"/><Relationship Id="rId21" Type="http://schemas.openxmlformats.org/officeDocument/2006/relationships/font" Target="fonts/MontserratMedium-regular.fntdata"/><Relationship Id="rId24" Type="http://schemas.openxmlformats.org/officeDocument/2006/relationships/font" Target="fonts/MontserratMedium-boldItalic.fntdata"/><Relationship Id="rId23" Type="http://schemas.openxmlformats.org/officeDocument/2006/relationships/font" Target="fonts/MontserratMedium-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swald-regular.fntdata"/><Relationship Id="rId25" Type="http://schemas.openxmlformats.org/officeDocument/2006/relationships/font" Target="fonts/Average-regular.fntdata"/><Relationship Id="rId28" Type="http://schemas.openxmlformats.org/officeDocument/2006/relationships/font" Target="fonts/Itim-regular.fntdata"/><Relationship Id="rId27" Type="http://schemas.openxmlformats.org/officeDocument/2006/relationships/font" Target="fonts/Oswa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roximaNova-regular.fntdata"/><Relationship Id="rId16" Type="http://schemas.openxmlformats.org/officeDocument/2006/relationships/slide" Target="slides/slide11.xml"/><Relationship Id="rId19" Type="http://schemas.openxmlformats.org/officeDocument/2006/relationships/font" Target="fonts/ProximaNova-italic.fntdata"/><Relationship Id="rId18" Type="http://schemas.openxmlformats.org/officeDocument/2006/relationships/font" Target="fonts/ProximaNova-bold.fntdata"/></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db85d4d3b7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db85d4d3b7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db85d4d3b7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db85d4d3b7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da47b83b34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da47b83b34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da47b83b34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da47b83b34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a41e8ff42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a41e8ff42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a41e8ff42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a41e8ff42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a41e8ff42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a41e8ff42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db85d4d3b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db85d4d3b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db85d4d3b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db85d4d3b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db85d4d3b7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db85d4d3b7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zh-TW" sz="4800">
                <a:solidFill>
                  <a:schemeClr val="lt2"/>
                </a:solidFill>
                <a:latin typeface="Montserrat Medium"/>
                <a:ea typeface="Montserrat Medium"/>
                <a:cs typeface="Montserrat Medium"/>
                <a:sym typeface="Montserrat Medium"/>
              </a:rPr>
              <a:t>YACHI Map</a:t>
            </a:r>
            <a:endParaRPr sz="4800">
              <a:solidFill>
                <a:schemeClr val="lt2"/>
              </a:solidFill>
              <a:latin typeface="Montserrat Medium"/>
              <a:ea typeface="Montserrat Medium"/>
              <a:cs typeface="Montserrat Medium"/>
              <a:sym typeface="Montserrat Medium"/>
            </a:endParaRPr>
          </a:p>
        </p:txBody>
      </p:sp>
      <p:sp>
        <p:nvSpPr>
          <p:cNvPr id="60" name="Google Shape;60;p13"/>
          <p:cNvSpPr txBox="1"/>
          <p:nvPr>
            <p:ph idx="1" type="subTitle"/>
          </p:nvPr>
        </p:nvSpPr>
        <p:spPr>
          <a:xfrm>
            <a:off x="2100600" y="3869675"/>
            <a:ext cx="4942800" cy="7926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852"/>
              <a:buNone/>
            </a:pPr>
            <a:r>
              <a:rPr lang="zh-TW" sz="1727"/>
              <a:t>408850435 </a:t>
            </a:r>
            <a:r>
              <a:rPr lang="zh-TW" sz="1727"/>
              <a:t>盧佳馨</a:t>
            </a:r>
            <a:endParaRPr sz="1727"/>
          </a:p>
          <a:p>
            <a:pPr indent="0" lvl="0" marL="0" rtl="0" algn="ctr">
              <a:lnSpc>
                <a:spcPct val="80000"/>
              </a:lnSpc>
              <a:spcBef>
                <a:spcPts val="0"/>
              </a:spcBef>
              <a:spcAft>
                <a:spcPts val="0"/>
              </a:spcAft>
              <a:buSzPts val="852"/>
              <a:buNone/>
            </a:pPr>
            <a:r>
              <a:rPr lang="zh-TW" sz="1727"/>
              <a:t>408850260 </a:t>
            </a:r>
            <a:r>
              <a:rPr lang="zh-TW" sz="1727"/>
              <a:t>楊思妤</a:t>
            </a:r>
            <a:endParaRPr sz="1727"/>
          </a:p>
          <a:p>
            <a:pPr indent="0" lvl="0" marL="0" rtl="0" algn="ctr">
              <a:lnSpc>
                <a:spcPct val="80000"/>
              </a:lnSpc>
              <a:spcBef>
                <a:spcPts val="0"/>
              </a:spcBef>
              <a:spcAft>
                <a:spcPts val="0"/>
              </a:spcAft>
              <a:buSzPts val="852"/>
              <a:buNone/>
            </a:pPr>
            <a:r>
              <a:rPr lang="zh-TW" sz="1727"/>
              <a:t>408850112 </a:t>
            </a:r>
            <a:r>
              <a:rPr lang="zh-TW" sz="1727"/>
              <a:t>劉姿妤</a:t>
            </a:r>
            <a:endParaRPr sz="1727"/>
          </a:p>
        </p:txBody>
      </p:sp>
      <p:sp>
        <p:nvSpPr>
          <p:cNvPr id="61" name="Google Shape;61;p13"/>
          <p:cNvSpPr txBox="1"/>
          <p:nvPr/>
        </p:nvSpPr>
        <p:spPr>
          <a:xfrm>
            <a:off x="2795850" y="3204875"/>
            <a:ext cx="3552300" cy="6003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400"/>
              </a:spcAft>
              <a:buNone/>
            </a:pPr>
            <a:r>
              <a:rPr lang="zh-TW" sz="2700">
                <a:solidFill>
                  <a:srgbClr val="CCCCCC"/>
                </a:solidFill>
              </a:rPr>
              <a:t>Project Description</a:t>
            </a:r>
            <a:endParaRPr>
              <a:solidFill>
                <a:srgbClr val="CCCCCC"/>
              </a:solidFill>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搜尋結果（符合搜尋關鍵字的攤位會亮燈）</a:t>
            </a:r>
            <a:endParaRPr>
              <a:solidFill>
                <a:srgbClr val="00FFFF"/>
              </a:solidFill>
            </a:endParaRPr>
          </a:p>
        </p:txBody>
      </p:sp>
      <p:pic>
        <p:nvPicPr>
          <p:cNvPr id="116" name="Google Shape;116;p22"/>
          <p:cNvPicPr preferRelativeResize="0"/>
          <p:nvPr/>
        </p:nvPicPr>
        <p:blipFill>
          <a:blip r:embed="rId3">
            <a:alphaModFix/>
          </a:blip>
          <a:stretch>
            <a:fillRect/>
          </a:stretch>
        </p:blipFill>
        <p:spPr>
          <a:xfrm>
            <a:off x="2096700" y="1356000"/>
            <a:ext cx="4800374" cy="3494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全地圖</a:t>
            </a:r>
            <a:endParaRPr>
              <a:solidFill>
                <a:srgbClr val="00FFFF"/>
              </a:solidFill>
            </a:endParaRPr>
          </a:p>
        </p:txBody>
      </p:sp>
      <p:pic>
        <p:nvPicPr>
          <p:cNvPr id="122" name="Google Shape;122;p23"/>
          <p:cNvPicPr preferRelativeResize="0"/>
          <p:nvPr/>
        </p:nvPicPr>
        <p:blipFill>
          <a:blip r:embed="rId3">
            <a:alphaModFix/>
          </a:blip>
          <a:stretch>
            <a:fillRect/>
          </a:stretch>
        </p:blipFill>
        <p:spPr>
          <a:xfrm>
            <a:off x="1961851" y="1374700"/>
            <a:ext cx="5002276" cy="34854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latin typeface="Itim"/>
                <a:ea typeface="Itim"/>
                <a:cs typeface="Itim"/>
                <a:sym typeface="Itim"/>
              </a:rPr>
              <a:t>What we think</a:t>
            </a:r>
            <a:endParaRPr>
              <a:solidFill>
                <a:srgbClr val="00FFFF"/>
              </a:solidFill>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zh-TW">
                <a:solidFill>
                  <a:srgbClr val="FFFFFF"/>
                </a:solidFill>
                <a:latin typeface="Proxima Nova"/>
                <a:ea typeface="Proxima Nova"/>
                <a:cs typeface="Proxima Nova"/>
                <a:sym typeface="Proxima Nova"/>
              </a:rPr>
              <a:t>In Yilan,we always see tourists everywhere during weekend,and sometimes they asks us for what's good to eat, where's good to go,etc.Since that, we come up with the idea that how about we make a simple website for them to search for food.In this website,we focus on Jiaoxi Night Market.And the website provide information such as the whole map of Jiaoxi Night Market,  the menu of each stall, and the basic introduction of the stall. </a:t>
            </a:r>
            <a:endParaRPr>
              <a:solidFill>
                <a:srgbClr val="FFFFFF"/>
              </a:solidFill>
              <a:latin typeface="Proxima Nova"/>
              <a:ea typeface="Proxima Nova"/>
              <a:cs typeface="Proxima Nova"/>
              <a:sym typeface="Proxima Nova"/>
            </a:endParaRPr>
          </a:p>
          <a:p>
            <a:pPr indent="457200" lvl="0" marL="0" rtl="0" algn="l">
              <a:spcBef>
                <a:spcPts val="1200"/>
              </a:spcBef>
              <a:spcAft>
                <a:spcPts val="0"/>
              </a:spcAft>
              <a:buNone/>
            </a:pPr>
            <a:r>
              <a:rPr lang="zh-TW">
                <a:solidFill>
                  <a:srgbClr val="FFFFFF"/>
                </a:solidFill>
                <a:latin typeface="Proxima Nova"/>
                <a:ea typeface="Proxima Nova"/>
                <a:cs typeface="Proxima Nova"/>
                <a:sym typeface="Proxima Nova"/>
              </a:rPr>
              <a:t>We also make the registration mechanism so that the stall owner can upload their newest information.</a:t>
            </a:r>
            <a:endParaRPr>
              <a:solidFill>
                <a:srgbClr val="FFFFFF"/>
              </a:solidFill>
              <a:latin typeface="Proxima Nova"/>
              <a:ea typeface="Proxima Nova"/>
              <a:cs typeface="Proxima Nova"/>
              <a:sym typeface="Proxima Nova"/>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latin typeface="Itim"/>
                <a:ea typeface="Itim"/>
                <a:cs typeface="Itim"/>
                <a:sym typeface="Itim"/>
              </a:rPr>
              <a:t>首頁</a:t>
            </a:r>
            <a:endParaRPr>
              <a:solidFill>
                <a:srgbClr val="00FFFF"/>
              </a:solidFill>
            </a:endParaRPr>
          </a:p>
        </p:txBody>
      </p:sp>
      <p:pic>
        <p:nvPicPr>
          <p:cNvPr id="73" name="Google Shape;73;p15"/>
          <p:cNvPicPr preferRelativeResize="0"/>
          <p:nvPr/>
        </p:nvPicPr>
        <p:blipFill>
          <a:blip r:embed="rId3">
            <a:alphaModFix/>
          </a:blip>
          <a:stretch>
            <a:fillRect/>
          </a:stretch>
        </p:blipFill>
        <p:spPr>
          <a:xfrm rot="-5400000">
            <a:off x="2990882" y="288925"/>
            <a:ext cx="3020787"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選單(點選首頁YACHI旁的選單圖示鈕會跑出來)</a:t>
            </a:r>
            <a:endParaRPr>
              <a:solidFill>
                <a:srgbClr val="00FFFF"/>
              </a:solidFill>
            </a:endParaRPr>
          </a:p>
        </p:txBody>
      </p:sp>
      <p:sp>
        <p:nvSpPr>
          <p:cNvPr id="79" name="Google Shape;79;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0" name="Google Shape;80;p16"/>
          <p:cNvPicPr preferRelativeResize="0"/>
          <p:nvPr/>
        </p:nvPicPr>
        <p:blipFill>
          <a:blip r:embed="rId3">
            <a:alphaModFix/>
          </a:blip>
          <a:stretch>
            <a:fillRect/>
          </a:stretch>
        </p:blipFill>
        <p:spPr>
          <a:xfrm>
            <a:off x="5214200" y="1040650"/>
            <a:ext cx="2828049" cy="3992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攤販簡介</a:t>
            </a:r>
            <a:endParaRPr>
              <a:solidFill>
                <a:srgbClr val="00FFFF"/>
              </a:solidFill>
            </a:endParaRPr>
          </a:p>
        </p:txBody>
      </p:sp>
      <p:pic>
        <p:nvPicPr>
          <p:cNvPr id="86" name="Google Shape;86;p17"/>
          <p:cNvPicPr preferRelativeResize="0"/>
          <p:nvPr/>
        </p:nvPicPr>
        <p:blipFill>
          <a:blip r:embed="rId3">
            <a:alphaModFix/>
          </a:blip>
          <a:stretch>
            <a:fillRect/>
          </a:stretch>
        </p:blipFill>
        <p:spPr>
          <a:xfrm rot="-5400000">
            <a:off x="3182751" y="224100"/>
            <a:ext cx="3556249" cy="5143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各攤小地圖(點選攤販簡介的MAP按鈕後會跑出來)</a:t>
            </a:r>
            <a:endParaRPr>
              <a:solidFill>
                <a:srgbClr val="00FFFF"/>
              </a:solidFill>
            </a:endParaRPr>
          </a:p>
        </p:txBody>
      </p:sp>
      <p:pic>
        <p:nvPicPr>
          <p:cNvPr id="92" name="Google Shape;92;p18"/>
          <p:cNvPicPr preferRelativeResize="0"/>
          <p:nvPr/>
        </p:nvPicPr>
        <p:blipFill>
          <a:blip r:embed="rId3">
            <a:alphaModFix/>
          </a:blip>
          <a:stretch>
            <a:fillRect/>
          </a:stretch>
        </p:blipFill>
        <p:spPr>
          <a:xfrm rot="-5400000">
            <a:off x="2735036" y="417700"/>
            <a:ext cx="3673930"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(登入)</a:t>
            </a:r>
            <a:endParaRPr>
              <a:solidFill>
                <a:srgbClr val="00FFFF"/>
              </a:solidFill>
            </a:endParaRPr>
          </a:p>
        </p:txBody>
      </p:sp>
      <p:pic>
        <p:nvPicPr>
          <p:cNvPr id="98" name="Google Shape;98;p19"/>
          <p:cNvPicPr preferRelativeResize="0"/>
          <p:nvPr/>
        </p:nvPicPr>
        <p:blipFill>
          <a:blip r:embed="rId3">
            <a:alphaModFix/>
          </a:blip>
          <a:stretch>
            <a:fillRect/>
          </a:stretch>
        </p:blipFill>
        <p:spPr>
          <a:xfrm>
            <a:off x="2244449" y="1394775"/>
            <a:ext cx="4894126" cy="33718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879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(註冊)</a:t>
            </a:r>
            <a:endParaRPr>
              <a:solidFill>
                <a:srgbClr val="00FFFF"/>
              </a:solidFill>
            </a:endParaRPr>
          </a:p>
        </p:txBody>
      </p:sp>
      <p:pic>
        <p:nvPicPr>
          <p:cNvPr id="104" name="Google Shape;104;p20"/>
          <p:cNvPicPr preferRelativeResize="0"/>
          <p:nvPr/>
        </p:nvPicPr>
        <p:blipFill>
          <a:blip r:embed="rId3">
            <a:alphaModFix/>
          </a:blip>
          <a:stretch>
            <a:fillRect/>
          </a:stretch>
        </p:blipFill>
        <p:spPr>
          <a:xfrm>
            <a:off x="1908500" y="1142075"/>
            <a:ext cx="5326996" cy="38209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FFFF"/>
                </a:solidFill>
              </a:rPr>
              <a:t>(上傳菜單)</a:t>
            </a:r>
            <a:endParaRPr>
              <a:solidFill>
                <a:srgbClr val="00FFFF"/>
              </a:solidFill>
            </a:endParaRPr>
          </a:p>
        </p:txBody>
      </p:sp>
      <p:pic>
        <p:nvPicPr>
          <p:cNvPr id="110" name="Google Shape;110;p21"/>
          <p:cNvPicPr preferRelativeResize="0"/>
          <p:nvPr/>
        </p:nvPicPr>
        <p:blipFill>
          <a:blip r:embed="rId3">
            <a:alphaModFix/>
          </a:blip>
          <a:stretch>
            <a:fillRect/>
          </a:stretch>
        </p:blipFill>
        <p:spPr>
          <a:xfrm>
            <a:off x="1915738" y="1076600"/>
            <a:ext cx="5312527" cy="382097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